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pecial Elite"/>
      <p:regular r:id="rId19"/>
    </p:embeddedFont>
    <p:embeddedFont>
      <p:font typeface="THELuxmM"/>
      <p:regular r:id="rId20"/>
    </p:embeddedFont>
    <p:embeddedFont>
      <p:font typeface="THELuxmR"/>
      <p:regular r:id="rId21"/>
    </p:embeddedFont>
    <p:embeddedFont>
      <p:font typeface="THELuxmEB"/>
      <p:regular r:id="rId22"/>
    </p:embeddedFont>
    <p:embeddedFont>
      <p:font typeface="SpoqaHanSans-Bold"/>
      <p:bold r:id="rId23"/>
    </p:embeddedFont>
    <p:embeddedFont>
      <p:font typeface="한겨레결체"/>
      <p:regular r:id="rId24"/>
    </p:embeddedFont>
    <p:embeddedFont>
      <p:font typeface="THELuxmB"/>
      <p:regular r:id="rId25"/>
    </p:embeddedFont>
    <p:embeddedFont>
      <p:font typeface="SpoqaHanSans-Light"/>
      <p:regular r:id="rId26"/>
    </p:embeddedFont>
    <p:embeddedFont>
      <p:font typeface="SpoqaHanSans-Regular"/>
      <p:regular r:id="rId27"/>
    </p:embeddedFont>
    <p:embeddedFont>
      <p:font typeface="Noto Sans CJK KR Regular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.fntdata" Type="http://schemas.openxmlformats.org/officeDocument/2006/relationships/font"/><Relationship Id="rId2" Target="presProps.xml" Type="http://schemas.openxmlformats.org/officeDocument/2006/relationships/presProps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22" Target="fonts/font4.fntdata" Type="http://schemas.openxmlformats.org/officeDocument/2006/relationships/font"/><Relationship Id="rId23" Target="fonts/font5.fntdata" Type="http://schemas.openxmlformats.org/officeDocument/2006/relationships/font"/><Relationship Id="rId24" Target="fonts/font6.fntdata" Type="http://schemas.openxmlformats.org/officeDocument/2006/relationships/font"/><Relationship Id="rId25" Target="fonts/font7.fntdata" Type="http://schemas.openxmlformats.org/officeDocument/2006/relationships/font"/><Relationship Id="rId26" Target="fonts/font8.fntdata" Type="http://schemas.openxmlformats.org/officeDocument/2006/relationships/font"/><Relationship Id="rId27" Target="fonts/font9.fntdata" Type="http://schemas.openxmlformats.org/officeDocument/2006/relationships/font"/><Relationship Id="rId28" Target="fonts/font1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Relationship Id="rId7" Target="../media/image40.png" Type="http://schemas.openxmlformats.org/officeDocument/2006/relationships/image"/><Relationship Id="rId8" Target="../media/18589_video_9ee1fb0d.7bdb38.mp4" Type="http://schemas.microsoft.com/office/2007/relationships/media"/><Relationship Id="rId9" Target="../media/18589_video_9ee1fb0d.7bdb38.mp4" Type="http://schemas.openxmlformats.org/officeDocument/2006/relationships/video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1.png" Type="http://schemas.openxmlformats.org/officeDocument/2006/relationships/image"/><Relationship Id="rId7" Target="../media/18589_video_bb170456.45a068.mp4" Type="http://schemas.microsoft.com/office/2007/relationships/media"/><Relationship Id="rId8" Target="../media/18589_video_bb170456.45a068.mp4" Type="http://schemas.openxmlformats.org/officeDocument/2006/relationships/video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4.png" Type="http://schemas.openxmlformats.org/officeDocument/2006/relationships/image"/><Relationship Id="rId7" Target="../media/image42.png" Type="http://schemas.openxmlformats.org/officeDocument/2006/relationships/image"/><Relationship Id="rId8" Target="../media/image8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4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14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0.png" Type="http://schemas.openxmlformats.org/officeDocument/2006/relationships/image"/><Relationship Id="rId5" Target="../media/image33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39.png" Type="http://schemas.openxmlformats.org/officeDocument/2006/relationships/image"/><Relationship Id="rId7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B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1168400"/>
            <a:ext cx="15951200" cy="593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66900" y="2806700"/>
            <a:ext cx="2311400" cy="2311400"/>
          </a:xfrm>
          <a:prstGeom prst="rect">
            <a:avLst/>
          </a:prstGeom>
          <a:effectLst>
            <a:outerShdw dir="2700000" dist="0" blurRad="19903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82600" y="1866900"/>
            <a:ext cx="2324100" cy="2324100"/>
          </a:xfrm>
          <a:prstGeom prst="rect">
            <a:avLst/>
          </a:prstGeom>
          <a:effectLst>
            <a:outerShdw dir="2700000" dist="0" blurRad="20173">
              <a:srgbClr val="000000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0">
            <a:off x="14097000" y="3162300"/>
            <a:ext cx="2413000" cy="241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0">
            <a:off x="15963900" y="3733800"/>
            <a:ext cx="1587500" cy="1079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576300" y="2286000"/>
            <a:ext cx="1536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500" b="false" i="false" u="none" strike="noStrike" spc="100">
                <a:solidFill>
                  <a:srgbClr val="3B3B3B">
                    <a:alpha val="70196"/>
                  </a:srgbClr>
                </a:solidFill>
                <a:latin typeface="Special Elite"/>
              </a:rPr>
              <a:t>MIRI POST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8400" y="15494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FFFFFF"/>
                </a:solidFill>
                <a:latin typeface="THELuxmM"/>
              </a:rPr>
              <a:t>WINTER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05000" y="15875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true" i="false" u="none" strike="noStrike" spc="100">
                <a:solidFill>
                  <a:srgbClr val="FFFFFF"/>
                </a:solidFill>
                <a:latin typeface="THELuxmR"/>
              </a:rPr>
              <a:t>2025.02.24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79600" y="7658100"/>
            <a:ext cx="232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true" i="true" u="none" strike="noStrike" spc="-100">
                <a:solidFill>
                  <a:srgbClr val="3B3B3B"/>
                </a:solidFill>
                <a:latin typeface="THELuxmEB"/>
              </a:rPr>
              <a:t>GDGoC-SCHU Team2.</a:t>
            </a:r>
          </a:p>
          <a:p>
            <a:pPr algn="r" lvl="0">
              <a:lnSpc>
                <a:spcPct val="132800"/>
              </a:lnSpc>
            </a:pPr>
            <a:r>
              <a:rPr lang="ko-KR" sz="1800" b="true" i="true" u="none" strike="noStrike" spc="-100">
                <a:solidFill>
                  <a:srgbClr val="3B3B3B"/>
                </a:solidFill>
                <a:ea typeface="THELuxmEB"/>
              </a:rPr>
              <a:t>리더</a:t>
            </a:r>
            <a:r>
              <a:rPr lang="en-US" sz="1800" b="true" i="true" u="none" strike="noStrike" spc="-100">
                <a:solidFill>
                  <a:srgbClr val="3B3B3B"/>
                </a:solidFill>
                <a:latin typeface="THELuxmEB"/>
              </a:rPr>
              <a:t>, </a:t>
            </a:r>
            <a:r>
              <a:rPr lang="ko-KR" sz="1800" b="true" i="true" u="none" strike="noStrike" spc="-100">
                <a:solidFill>
                  <a:srgbClr val="3B3B3B"/>
                </a:solidFill>
                <a:ea typeface="THELuxmEB"/>
              </a:rPr>
              <a:t>발표자</a:t>
            </a:r>
            <a:r>
              <a:rPr lang="en-US" sz="1800" b="true" i="true" u="none" strike="noStrike" spc="-100">
                <a:solidFill>
                  <a:srgbClr val="3B3B3B"/>
                </a:solidFill>
                <a:latin typeface="THELuxmEB"/>
              </a:rPr>
              <a:t> </a:t>
            </a:r>
            <a:r>
              <a:rPr lang="ko-KR" sz="1800" b="true" i="true" u="none" strike="noStrike" spc="-100">
                <a:solidFill>
                  <a:srgbClr val="3B3B3B"/>
                </a:solidFill>
                <a:ea typeface="THELuxmEB"/>
              </a:rPr>
              <a:t>정명훈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47600" y="8420100"/>
            <a:ext cx="4318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700" b="false" i="false" u="none" strike="noStrike">
                <a:solidFill>
                  <a:srgbClr val="3B3B3B"/>
                </a:solidFill>
                <a:latin typeface="SpoqaHanSans-Bold"/>
              </a:rPr>
              <a:t>FE.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Bold"/>
              </a:rPr>
              <a:t>정재민</a:t>
            </a:r>
          </a:p>
          <a:p>
            <a:pPr algn="r" lvl="0">
              <a:lnSpc>
                <a:spcPct val="132800"/>
              </a:lnSpc>
            </a:pPr>
            <a:r>
              <a:rPr lang="en-US" sz="1700" b="false" i="false" u="none" strike="noStrike">
                <a:solidFill>
                  <a:srgbClr val="3B3B3B"/>
                </a:solidFill>
                <a:latin typeface="SpoqaHanSans-Bold"/>
              </a:rPr>
              <a:t>BE.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Bold"/>
              </a:rPr>
              <a:t>이기준</a:t>
            </a:r>
            <a:r>
              <a:rPr lang="en-US" sz="1700" b="false" i="false" u="none" strike="noStrike">
                <a:solidFill>
                  <a:srgbClr val="3B3B3B"/>
                </a:solidFill>
                <a:latin typeface="SpoqaHanSans-Bold"/>
              </a:rPr>
              <a:t>,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Bold"/>
              </a:rPr>
              <a:t>이서진</a:t>
            </a:r>
          </a:p>
          <a:p>
            <a:pPr algn="r" lvl="0">
              <a:lnSpc>
                <a:spcPct val="132800"/>
              </a:lnSpc>
            </a:pPr>
            <a:r>
              <a:rPr lang="en-US" sz="1700" b="false" i="false" u="none" strike="noStrike">
                <a:solidFill>
                  <a:srgbClr val="3B3B3B"/>
                </a:solidFill>
                <a:latin typeface="SpoqaHanSans-Bold"/>
              </a:rPr>
              <a:t>AI.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Bold"/>
              </a:rPr>
              <a:t>정명훈</a:t>
            </a:r>
            <a:r>
              <a:rPr lang="en-US" sz="1700" b="false" i="false" u="none" strike="noStrike">
                <a:solidFill>
                  <a:srgbClr val="3B3B3B"/>
                </a:solidFill>
                <a:latin typeface="SpoqaHanSans-Bold"/>
              </a:rPr>
              <a:t>,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Bold"/>
              </a:rPr>
              <a:t>서재연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0500" y="7696200"/>
            <a:ext cx="75057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700" b="false" i="false" u="none" strike="noStrike" spc="-900">
                <a:solidFill>
                  <a:srgbClr val="3B3B3B"/>
                </a:solidFill>
                <a:ea typeface="한겨레결체"/>
              </a:rPr>
              <a:t>스마트</a:t>
            </a:r>
            <a:r>
              <a:rPr lang="en-US" sz="6700" b="false" i="false" u="none" strike="noStrike" spc="-9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700" b="false" i="false" u="none" strike="noStrike" spc="-900">
                <a:solidFill>
                  <a:srgbClr val="3B3B3B"/>
                </a:solidFill>
                <a:ea typeface="한겨레결체"/>
              </a:rPr>
              <a:t>여행</a:t>
            </a:r>
            <a:r>
              <a:rPr lang="en-US" sz="6700" b="false" i="false" u="none" strike="noStrike" spc="-9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700" b="false" i="false" u="none" strike="noStrike" spc="-900">
                <a:solidFill>
                  <a:srgbClr val="3B3B3B"/>
                </a:solidFill>
                <a:ea typeface="한겨레결체"/>
              </a:rPr>
              <a:t>추천</a:t>
            </a:r>
            <a:r>
              <a:rPr lang="en-US" sz="6700" b="false" i="false" u="none" strike="noStrike" spc="-9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700" b="false" i="false" u="none" strike="noStrike" spc="-900">
                <a:solidFill>
                  <a:srgbClr val="3B3B3B"/>
                </a:solidFill>
                <a:ea typeface="한겨레결체"/>
              </a:rPr>
              <a:t>웹앱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31400" y="7950200"/>
            <a:ext cx="914400" cy="762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78900" y="8102600"/>
            <a:ext cx="787400" cy="457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105900" y="8191500"/>
            <a:ext cx="546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THELuxmB"/>
              </a:rPr>
              <a:t>NEW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0"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0"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95800" y="1752600"/>
            <a:ext cx="9296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7000" b="false" i="false" u="none" strike="noStrike" spc="-800">
                <a:solidFill>
                  <a:srgbClr val="3B3B3B"/>
                </a:solidFill>
                <a:latin typeface="한겨레결체"/>
              </a:rPr>
              <a:t>AI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53200" y="5918200"/>
            <a:ext cx="51816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867900" y="42291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기술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스택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07600" y="4711700"/>
            <a:ext cx="6540500" cy="434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PYTHON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-&gt; API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데이터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처리</a:t>
            </a:r>
          </a:p>
          <a:p>
            <a:pPr algn="ctr" lvl="0">
              <a:lnSpc>
                <a:spcPct val="132800"/>
              </a:lnSpc>
            </a:pP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FASTAPI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-&gt;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서버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연동</a:t>
            </a:r>
          </a:p>
          <a:p>
            <a:pPr algn="ctr" lvl="0">
              <a:lnSpc>
                <a:spcPct val="132800"/>
              </a:lnSpc>
            </a:pP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GOOGLE GENERATIVE AI(GEMINI 1.5 FLASH)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-&gt;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일정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생성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AI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모델</a:t>
            </a:r>
          </a:p>
          <a:p>
            <a:pPr algn="ctr" lvl="0">
              <a:lnSpc>
                <a:spcPct val="132800"/>
              </a:lnSpc>
            </a:pP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DOTENV 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-&gt;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환경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변수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관리</a:t>
            </a:r>
          </a:p>
          <a:p>
            <a:pPr algn="ctr" lvl="0">
              <a:lnSpc>
                <a:spcPct val="132800"/>
              </a:lnSpc>
            </a:pP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RE, JSON, URLLIB.PARSE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-&gt;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데이터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처리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URL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인코딩</a:t>
            </a:r>
          </a:p>
          <a:p>
            <a:pPr algn="ctr" lvl="0">
              <a:lnSpc>
                <a:spcPct val="132800"/>
              </a:lnSpc>
            </a:pP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UVICORN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-&gt; FASTAPI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서버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실행</a:t>
            </a:r>
          </a:p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1800" b="true" i="false" u="sng" strike="noStrike">
                <a:solidFill>
                  <a:srgbClr val="3B3B3B"/>
                </a:solidFill>
                <a:ea typeface="SpoqaHanSans-Light"/>
              </a:rPr>
              <a:t>환경</a:t>
            </a:r>
            <a:r>
              <a:rPr lang="en-US" sz="1800" b="true" i="false" u="sng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true" i="false" u="sng" strike="noStrike">
                <a:solidFill>
                  <a:srgbClr val="3B3B3B"/>
                </a:solidFill>
                <a:ea typeface="SpoqaHanSans-Light"/>
              </a:rPr>
              <a:t>변수</a:t>
            </a:r>
            <a:r>
              <a:rPr lang="en-US" sz="1800" b="true" i="false" u="sng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true" i="false" u="sng" strike="noStrike">
                <a:solidFill>
                  <a:srgbClr val="3B3B3B"/>
                </a:solidFill>
                <a:ea typeface="SpoqaHanSans-Light"/>
              </a:rPr>
              <a:t>로드</a:t>
            </a:r>
            <a:r>
              <a:rPr lang="en-US" sz="1800" b="true" i="false" u="sng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true" i="false" u="sng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true" i="false" u="sng" strike="noStrike">
                <a:solidFill>
                  <a:srgbClr val="3B3B3B"/>
                </a:solidFill>
                <a:latin typeface="SpoqaHanSans-Light"/>
              </a:rPr>
              <a:t> AI </a:t>
            </a:r>
            <a:r>
              <a:rPr lang="ko-KR" sz="1800" b="true" i="false" u="sng" strike="noStrike">
                <a:solidFill>
                  <a:srgbClr val="3B3B3B"/>
                </a:solidFill>
                <a:ea typeface="SpoqaHanSans-Light"/>
              </a:rPr>
              <a:t>모델</a:t>
            </a:r>
            <a:r>
              <a:rPr lang="en-US" sz="1800" b="true" i="false" u="sng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true" i="false" u="sng" strike="noStrike">
                <a:solidFill>
                  <a:srgbClr val="3B3B3B"/>
                </a:solidFill>
                <a:ea typeface="SpoqaHanSans-Light"/>
              </a:rPr>
              <a:t>설정</a:t>
            </a:r>
          </a:p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AI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모델과의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통신을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위해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GOOGLE GENERATIVE AI API </a:t>
            </a:r>
            <a:r>
              <a:rPr lang="ko-KR" sz="1800" b="true" i="false" u="none" strike="noStrike">
                <a:solidFill>
                  <a:srgbClr val="3B3B3B"/>
                </a:solidFill>
                <a:ea typeface="SpoqaHanSans-Light"/>
              </a:rPr>
              <a:t>키</a:t>
            </a: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필요</a:t>
            </a:r>
          </a:p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API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키는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.ENV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파일에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저장하고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, DOTENV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라이브러리를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사용해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로드</a:t>
            </a:r>
          </a:p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/>
            </a:r>
          </a:p>
        </p:txBody>
      </p:sp>
      <p:pic>
        <p:nvPicPr>
          <p:cNvPr name="Picture 10" id="10">
            <a:hlinkClick r:id=""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>
                  <p14:trim st="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 rot="0">
            <a:off x="1384300" y="2451100"/>
            <a:ext cx="6946900" cy="6870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04400" y="3035300"/>
            <a:ext cx="6959600" cy="711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994900" y="3162300"/>
            <a:ext cx="6565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&lt;- FASTAPI </a:t>
            </a: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연동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확인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영상입니다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0"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0">
            <a:off x="15963900" y="1816100"/>
            <a:ext cx="1587500" cy="1079500"/>
          </a:xfrm>
          <a:prstGeom prst="rect">
            <a:avLst/>
          </a:prstGeom>
        </p:spPr>
      </p:pic>
      <p:pic>
        <p:nvPicPr>
          <p:cNvPr name="Picture 6" id="6">
            <a:hlinkClick r:id=""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>
                  <p14:trim st="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0">
            <a:off x="3302000" y="3009900"/>
            <a:ext cx="11684000" cy="6210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495800" y="1778000"/>
            <a:ext cx="92837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6700" b="false" i="false" u="none" strike="noStrike" spc="-800">
                <a:solidFill>
                  <a:srgbClr val="3B3B3B"/>
                </a:solidFill>
                <a:ea typeface="한겨레결체"/>
              </a:rPr>
              <a:t>프로젝트</a:t>
            </a:r>
            <a:r>
              <a:rPr lang="en-US" sz="6700" b="false" i="false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700" b="false" i="false" u="none" strike="noStrike" spc="-800">
                <a:solidFill>
                  <a:srgbClr val="3B3B3B"/>
                </a:solidFill>
                <a:ea typeface="한겨레결체"/>
              </a:rPr>
              <a:t>성과</a:t>
            </a:r>
            <a:r>
              <a:rPr lang="en-US" sz="6700" b="false" i="false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700" b="false" i="false" u="none" strike="noStrike" spc="-800">
                <a:solidFill>
                  <a:srgbClr val="3B3B3B"/>
                </a:solidFill>
                <a:ea typeface="한겨레결체"/>
              </a:rPr>
              <a:t>및</a:t>
            </a:r>
            <a:r>
              <a:rPr lang="en-US" sz="6700" b="false" i="false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700" b="false" i="false" u="none" strike="noStrike" spc="-800">
                <a:solidFill>
                  <a:srgbClr val="3B3B3B"/>
                </a:solidFill>
                <a:ea typeface="한겨레결체"/>
              </a:rPr>
              <a:t>향후</a:t>
            </a:r>
            <a:r>
              <a:rPr lang="en-US" sz="6700" b="false" i="false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700" b="false" i="false" u="none" strike="noStrike" spc="-800">
                <a:solidFill>
                  <a:srgbClr val="3B3B3B"/>
                </a:solidFill>
                <a:ea typeface="한겨레결체"/>
              </a:rPr>
              <a:t>계획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0"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0"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95800" y="1778000"/>
            <a:ext cx="92837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6700" b="false" i="false" u="none" strike="noStrike" spc="-800">
                <a:solidFill>
                  <a:srgbClr val="3B3B3B"/>
                </a:solidFill>
                <a:ea typeface="한겨레결체"/>
              </a:rPr>
              <a:t>프로젝트</a:t>
            </a:r>
            <a:r>
              <a:rPr lang="en-US" sz="6700" b="false" i="false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700" b="false" i="false" u="none" strike="noStrike" spc="-800">
                <a:solidFill>
                  <a:srgbClr val="3B3B3B"/>
                </a:solidFill>
                <a:ea typeface="한겨레결체"/>
              </a:rPr>
              <a:t>성과</a:t>
            </a:r>
            <a:r>
              <a:rPr lang="en-US" sz="6700" b="false" i="false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700" b="false" i="false" u="none" strike="noStrike" spc="-800">
                <a:solidFill>
                  <a:srgbClr val="3B3B3B"/>
                </a:solidFill>
                <a:ea typeface="한겨레결체"/>
              </a:rPr>
              <a:t>및</a:t>
            </a:r>
            <a:r>
              <a:rPr lang="en-US" sz="6700" b="false" i="false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700" b="false" i="false" u="none" strike="noStrike" spc="-800">
                <a:solidFill>
                  <a:srgbClr val="3B3B3B"/>
                </a:solidFill>
                <a:ea typeface="한겨레결체"/>
              </a:rPr>
              <a:t>향후</a:t>
            </a:r>
            <a:r>
              <a:rPr lang="en-US" sz="6700" b="false" i="false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700" b="false" i="false" u="none" strike="noStrike" spc="-800">
                <a:solidFill>
                  <a:srgbClr val="3B3B3B"/>
                </a:solidFill>
                <a:ea typeface="한겨레결체"/>
              </a:rPr>
              <a:t>계획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92300" y="3365500"/>
            <a:ext cx="14490700" cy="711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099300" y="6464300"/>
            <a:ext cx="4102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9575800" y="5143500"/>
            <a:ext cx="6807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1892300" y="5143500"/>
            <a:ext cx="6807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9575800" y="6007100"/>
            <a:ext cx="68072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1892300" y="5994400"/>
            <a:ext cx="68072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9575800" y="6870700"/>
            <a:ext cx="68072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1892300" y="6832600"/>
            <a:ext cx="6807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9715500" y="8521700"/>
            <a:ext cx="68072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2032000" y="8521700"/>
            <a:ext cx="68072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1892300" y="7683500"/>
            <a:ext cx="68072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9575800" y="7658100"/>
            <a:ext cx="68072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413000" y="3492500"/>
            <a:ext cx="13449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SpoqaHanSans-Bold"/>
              </a:rPr>
              <a:t>SMART TRIP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6900" y="4406900"/>
            <a:ext cx="6858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프로젝트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성과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0400" y="4406900"/>
            <a:ext cx="6858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향후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계획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79600" y="54102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AI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기반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맞춤형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일정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추천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구현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완료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86100" y="5499100"/>
            <a:ext cx="241300" cy="177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879600" y="62484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실제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검색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링크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포함으로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편리한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활용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가능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09900" y="6337300"/>
            <a:ext cx="241300" cy="1778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879600" y="70993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SPRING BOOT + FASTAPI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연동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성공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200400" y="7188200"/>
            <a:ext cx="241300" cy="1778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879600" y="79375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클라우드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배포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완료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00500" y="8026400"/>
            <a:ext cx="241300" cy="1778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9563100" y="54102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생성한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일정을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조회할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수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있는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기능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제공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63100" y="62484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AI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가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생성한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일정을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사용자가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일부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수정하여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저장할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수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있는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기능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제공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63100" y="70993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지도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API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사용해서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지도에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장소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표시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 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제공하는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기능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추가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37700" y="79629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최적화된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추천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경로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제공하는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기능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추가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B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0"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0">
            <a:off x="15963900" y="1816100"/>
            <a:ext cx="1587500" cy="107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69000" y="5334000"/>
            <a:ext cx="63500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92300" y="2032000"/>
            <a:ext cx="70358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9000" b="false" i="false" u="none" strike="noStrike">
                <a:solidFill>
                  <a:srgbClr val="3B3B3B"/>
                </a:solidFill>
                <a:latin typeface="한겨레결체"/>
              </a:rPr>
              <a:t>THANK</a:t>
            </a:r>
          </a:p>
          <a:p>
            <a:pPr algn="l" lvl="0">
              <a:lnSpc>
                <a:spcPct val="91300"/>
              </a:lnSpc>
            </a:pPr>
            <a:r>
              <a:rPr lang="en-US" sz="9000" b="false" i="false" u="none" strike="noStrike">
                <a:solidFill>
                  <a:srgbClr val="3B3B3B"/>
                </a:solidFill>
                <a:latin typeface="한겨레결체"/>
              </a:rPr>
              <a:t>YOU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51500" y="2451100"/>
            <a:ext cx="10414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78300" y="3657600"/>
            <a:ext cx="914400" cy="762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892300" y="4826000"/>
            <a:ext cx="68961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 spc="-200">
                <a:solidFill>
                  <a:srgbClr val="3B3B3B"/>
                </a:solidFill>
                <a:ea typeface="SpoqaHanSans-Light"/>
              </a:rPr>
              <a:t>쉽고</a:t>
            </a:r>
            <a:r>
              <a:rPr lang="en-US" sz="3300" b="false" i="false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false" i="false" u="none" strike="noStrike" spc="-200">
                <a:solidFill>
                  <a:srgbClr val="3B3B3B"/>
                </a:solidFill>
                <a:ea typeface="SpoqaHanSans-Light"/>
              </a:rPr>
              <a:t>가벼운</a:t>
            </a:r>
            <a:r>
              <a:rPr lang="en-US" sz="3300" b="false" i="false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false" i="false" u="none" strike="noStrike" spc="-200">
                <a:solidFill>
                  <a:srgbClr val="3B3B3B"/>
                </a:solidFill>
                <a:ea typeface="SpoqaHanSans-Light"/>
              </a:rPr>
              <a:t>여행은</a:t>
            </a:r>
            <a:r>
              <a:rPr lang="en-US" sz="3300" b="false" i="false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false" i="false" u="none" strike="noStrike" spc="-200">
                <a:solidFill>
                  <a:srgbClr val="3B3B3B"/>
                </a:solidFill>
                <a:ea typeface="SpoqaHanSans-Light"/>
              </a:rPr>
              <a:t>늘</a:t>
            </a:r>
          </a:p>
          <a:p>
            <a:pPr algn="l" lvl="0">
              <a:lnSpc>
                <a:spcPct val="116199"/>
              </a:lnSpc>
            </a:pPr>
            <a:r>
              <a:rPr lang="en-US" sz="3300" b="true" i="false" u="none" strike="noStrike" spc="-200">
                <a:solidFill>
                  <a:srgbClr val="000000"/>
                </a:solidFill>
                <a:latin typeface="SpoqaHanSans-Light"/>
              </a:rPr>
              <a:t>SMART TRIP</a:t>
            </a:r>
            <a:r>
              <a:rPr lang="ko-KR" sz="3300" b="false" i="false" u="none" strike="noStrike" spc="-200">
                <a:solidFill>
                  <a:srgbClr val="3B3B3B"/>
                </a:solidFill>
                <a:ea typeface="SpoqaHanSans-Light"/>
              </a:rPr>
              <a:t>과</a:t>
            </a:r>
            <a:r>
              <a:rPr lang="en-US" sz="3300" b="false" i="false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false" i="false" u="none" strike="noStrike" spc="-200">
                <a:solidFill>
                  <a:srgbClr val="3B3B3B"/>
                </a:solidFill>
                <a:ea typeface="SpoqaHanSans-Light"/>
              </a:rPr>
              <a:t>함께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16600" y="2552700"/>
            <a:ext cx="71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THELuxmB"/>
              </a:rPr>
              <a:t>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2300" y="7886700"/>
            <a:ext cx="4978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true" i="false" u="none" strike="noStrike">
                <a:solidFill>
                  <a:srgbClr val="3B3B3B"/>
                </a:solidFill>
                <a:ea typeface="SpoqaHanSans-Light"/>
              </a:rPr>
              <a:t>지금까지</a:t>
            </a: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true" i="false" u="none" strike="noStrike">
                <a:solidFill>
                  <a:srgbClr val="3B3B3B"/>
                </a:solidFill>
                <a:ea typeface="SpoqaHanSans-Light"/>
              </a:rPr>
              <a:t>발표를</a:t>
            </a: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true" i="false" u="none" strike="noStrike">
                <a:solidFill>
                  <a:srgbClr val="3B3B3B"/>
                </a:solidFill>
                <a:ea typeface="SpoqaHanSans-Light"/>
              </a:rPr>
              <a:t>들어주셔서</a:t>
            </a: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true" i="false" u="none" strike="noStrike">
                <a:solidFill>
                  <a:srgbClr val="3B3B3B"/>
                </a:solidFill>
                <a:ea typeface="SpoqaHanSans-Light"/>
              </a:rPr>
              <a:t>감사합니다</a:t>
            </a: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89200" y="3048000"/>
            <a:ext cx="3835400" cy="4610100"/>
          </a:xfrm>
          <a:prstGeom prst="rect">
            <a:avLst/>
          </a:prstGeom>
          <a:effectLst>
            <a:outerShdw dir="2700000" dist="0" blurRad="36525">
              <a:srgbClr val="3B3B3B">
                <a:alpha val="42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43200" y="3365500"/>
            <a:ext cx="3314700" cy="3416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430500" y="7061200"/>
            <a:ext cx="33401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000" b="false" i="false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DOMESTIC TRIP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64700" y="1816100"/>
            <a:ext cx="3835400" cy="4610100"/>
          </a:xfrm>
          <a:prstGeom prst="rect">
            <a:avLst/>
          </a:prstGeom>
          <a:effectLst>
            <a:outerShdw dir="2700000" dist="0" blurRad="36525">
              <a:srgbClr val="3B3B3B">
                <a:alpha val="42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18700" y="2133600"/>
            <a:ext cx="3314700" cy="3416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918700" y="5842000"/>
            <a:ext cx="33401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000" b="false" i="false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OVERSEAS TRIP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255500" y="4279900"/>
            <a:ext cx="3835400" cy="4610100"/>
          </a:xfrm>
          <a:prstGeom prst="rect">
            <a:avLst/>
          </a:prstGeom>
          <a:effectLst>
            <a:outerShdw dir="2700000" dist="0" blurRad="36525">
              <a:srgbClr val="3B3B3B">
                <a:alpha val="42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22200" y="4610100"/>
            <a:ext cx="3314700" cy="3416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509500" y="8280400"/>
            <a:ext cx="33401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000" b="false" i="false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HONEYMOON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7200" y="9029700"/>
            <a:ext cx="4114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500" b="false" i="false" u="none" strike="noStrike">
                <a:solidFill>
                  <a:srgbClr val="3B3B3B"/>
                </a:solidFill>
                <a:latin typeface="SpoqaHanSans-Bold"/>
              </a:rPr>
              <a:t>25.02.24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0">
            <a:off x="4470400" y="1676400"/>
            <a:ext cx="2413000" cy="241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0">
            <a:off x="6337300" y="2247900"/>
            <a:ext cx="1587500" cy="107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2300" y="1816100"/>
            <a:ext cx="4876800" cy="375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100" b="false" i="false" u="none" strike="noStrike" spc="-700">
                <a:solidFill>
                  <a:srgbClr val="3B3B3B"/>
                </a:solidFill>
                <a:ea typeface="한겨레결체"/>
              </a:rPr>
              <a:t>여행</a:t>
            </a:r>
            <a:r>
              <a:rPr lang="en-US" sz="6100" b="false" i="false" u="none" strike="noStrike" spc="-7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100" b="false" i="false" u="none" strike="noStrike" spc="-700">
                <a:solidFill>
                  <a:srgbClr val="3B3B3B"/>
                </a:solidFill>
                <a:ea typeface="한겨레결체"/>
              </a:rPr>
              <a:t>일정은</a:t>
            </a:r>
          </a:p>
          <a:p>
            <a:pPr algn="l" lvl="0">
              <a:lnSpc>
                <a:spcPct val="95449"/>
              </a:lnSpc>
            </a:pPr>
            <a:r>
              <a:rPr lang="ko-KR" sz="6100" b="false" i="false" u="none" strike="noStrike" spc="-700">
                <a:solidFill>
                  <a:srgbClr val="3B3B3B"/>
                </a:solidFill>
                <a:ea typeface="한겨레결체"/>
              </a:rPr>
              <a:t>잡았는데</a:t>
            </a:r>
          </a:p>
          <a:p>
            <a:pPr algn="l" lvl="0">
              <a:lnSpc>
                <a:spcPct val="95449"/>
              </a:lnSpc>
            </a:pPr>
            <a:r>
              <a:rPr lang="ko-KR" sz="6100" b="false" i="false" u="none" strike="noStrike" spc="-700">
                <a:solidFill>
                  <a:srgbClr val="3B3B3B"/>
                </a:solidFill>
                <a:ea typeface="한겨레결체"/>
              </a:rPr>
              <a:t>아직</a:t>
            </a:r>
            <a:r>
              <a:rPr lang="en-US" sz="6100" b="false" i="false" u="none" strike="noStrike" spc="-7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100" b="false" i="false" u="none" strike="noStrike" spc="-700">
                <a:solidFill>
                  <a:srgbClr val="3B3B3B"/>
                </a:solidFill>
                <a:ea typeface="한겨레결체"/>
              </a:rPr>
              <a:t>어디</a:t>
            </a:r>
            <a:r>
              <a:rPr lang="en-US" sz="6100" b="false" i="false" u="none" strike="noStrike" spc="-7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100" b="false" i="false" u="none" strike="noStrike" spc="-700">
                <a:solidFill>
                  <a:srgbClr val="3B3B3B"/>
                </a:solidFill>
                <a:ea typeface="한겨레결체"/>
              </a:rPr>
              <a:t>갈지</a:t>
            </a:r>
            <a:r>
              <a:rPr lang="en-US" sz="6100" b="false" i="false" u="none" strike="noStrike" spc="-7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6100" b="false" i="false" u="none" strike="noStrike" spc="-700">
                <a:solidFill>
                  <a:srgbClr val="3B3B3B"/>
                </a:solidFill>
                <a:ea typeface="한겨레결체"/>
              </a:rPr>
              <a:t>고민이신가요</a:t>
            </a:r>
            <a:r>
              <a:rPr lang="en-US" sz="6100" b="false" i="false" u="none" strike="noStrike" spc="-700">
                <a:solidFill>
                  <a:srgbClr val="3B3B3B"/>
                </a:solidFill>
                <a:latin typeface="한겨레결체"/>
              </a:rPr>
              <a:t>?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92300" y="5715000"/>
            <a:ext cx="825500" cy="685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92300" y="6883400"/>
            <a:ext cx="47879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300" b="true" i="false" u="none" strike="noStrike" spc="-100">
                <a:solidFill>
                  <a:srgbClr val="000000"/>
                </a:solidFill>
                <a:latin typeface="SpoqaHanSans-Light"/>
              </a:rPr>
              <a:t>3</a:t>
            </a:r>
            <a:r>
              <a:rPr lang="ko-KR" sz="2300" b="true" i="false" u="none" strike="noStrike" spc="-100">
                <a:solidFill>
                  <a:srgbClr val="000000"/>
                </a:solidFill>
                <a:ea typeface="SpoqaHanSans-Light"/>
              </a:rPr>
              <a:t>가지</a:t>
            </a:r>
            <a:r>
              <a:rPr lang="en-US" sz="2300" b="true" i="false" u="none" strike="noStrike" spc="-10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300" b="true" i="false" u="none" strike="noStrike" spc="-100">
                <a:solidFill>
                  <a:srgbClr val="595959"/>
                </a:solidFill>
                <a:ea typeface="SpoqaHanSans-Light"/>
              </a:rPr>
              <a:t>정보</a:t>
            </a:r>
          </a:p>
          <a:p>
            <a:pPr algn="l" lvl="0">
              <a:lnSpc>
                <a:spcPct val="141100"/>
              </a:lnSpc>
            </a:pPr>
            <a:r>
              <a:rPr lang="en-US" sz="2300" b="true" i="false" u="none" strike="noStrike" spc="-100">
                <a:solidFill>
                  <a:srgbClr val="595959"/>
                </a:solidFill>
                <a:latin typeface="SpoqaHanSans-Light"/>
              </a:rPr>
              <a:t>(</a:t>
            </a:r>
            <a:r>
              <a:rPr lang="ko-KR" sz="2300" b="true" i="false" u="none" strike="noStrike" spc="-100">
                <a:solidFill>
                  <a:srgbClr val="000000"/>
                </a:solidFill>
                <a:ea typeface="SpoqaHanSans-Light"/>
              </a:rPr>
              <a:t>여행</a:t>
            </a:r>
            <a:r>
              <a:rPr lang="en-US" sz="2300" b="true" i="false" u="none" strike="noStrike" spc="-10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300" b="true" i="false" u="none" strike="noStrike" spc="-100">
                <a:solidFill>
                  <a:srgbClr val="000000"/>
                </a:solidFill>
                <a:ea typeface="SpoqaHanSans-Light"/>
              </a:rPr>
              <a:t>일정</a:t>
            </a:r>
            <a:r>
              <a:rPr lang="en-US" sz="2300" b="true" i="false" u="none" strike="noStrike" spc="-100">
                <a:solidFill>
                  <a:srgbClr val="000000"/>
                </a:solidFill>
                <a:latin typeface="SpoqaHanSans-Light"/>
              </a:rPr>
              <a:t>, </a:t>
            </a:r>
            <a:r>
              <a:rPr lang="ko-KR" sz="2300" b="true" i="false" u="none" strike="noStrike" spc="-100">
                <a:solidFill>
                  <a:srgbClr val="000000"/>
                </a:solidFill>
                <a:ea typeface="SpoqaHanSans-Light"/>
              </a:rPr>
              <a:t>장소</a:t>
            </a:r>
            <a:r>
              <a:rPr lang="en-US" sz="2300" b="true" i="false" u="none" strike="noStrike" spc="-100">
                <a:solidFill>
                  <a:srgbClr val="000000"/>
                </a:solidFill>
                <a:latin typeface="SpoqaHanSans-Light"/>
              </a:rPr>
              <a:t>, </a:t>
            </a:r>
            <a:r>
              <a:rPr lang="ko-KR" sz="2300" b="true" i="false" u="none" strike="noStrike" spc="-100">
                <a:solidFill>
                  <a:srgbClr val="000000"/>
                </a:solidFill>
                <a:ea typeface="SpoqaHanSans-Light"/>
              </a:rPr>
              <a:t>선호</a:t>
            </a:r>
            <a:r>
              <a:rPr lang="en-US" sz="2300" b="true" i="false" u="none" strike="noStrike" spc="-10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300" b="true" i="false" u="none" strike="noStrike" spc="-100">
                <a:solidFill>
                  <a:srgbClr val="000000"/>
                </a:solidFill>
                <a:ea typeface="SpoqaHanSans-Light"/>
              </a:rPr>
              <a:t>스타일</a:t>
            </a:r>
            <a:r>
              <a:rPr lang="en-US" sz="2300" b="true" i="false" u="none" strike="noStrike" spc="-100">
                <a:solidFill>
                  <a:srgbClr val="000000"/>
                </a:solidFill>
                <a:latin typeface="SpoqaHanSans-Light"/>
              </a:rPr>
              <a:t>)</a:t>
            </a:r>
            <a:r>
              <a:rPr lang="ko-KR" sz="2300" b="true" i="false" u="none" strike="noStrike" spc="-100">
                <a:solidFill>
                  <a:srgbClr val="000000"/>
                </a:solidFill>
                <a:ea typeface="SpoqaHanSans-Light"/>
              </a:rPr>
              <a:t>만</a:t>
            </a:r>
          </a:p>
          <a:p>
            <a:pPr algn="l" lvl="0">
              <a:lnSpc>
                <a:spcPct val="141100"/>
              </a:lnSpc>
            </a:pPr>
            <a:r>
              <a:rPr lang="ko-KR" sz="2300" b="false" i="false" u="none" strike="noStrike" spc="-100">
                <a:solidFill>
                  <a:srgbClr val="595959"/>
                </a:solidFill>
                <a:ea typeface="SpoqaHanSans-Light"/>
              </a:rPr>
              <a:t>입력하면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SpoqaHanSans-Light"/>
              </a:rPr>
              <a:t> AI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SpoqaHanSans-Light"/>
              </a:rPr>
              <a:t>가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SpoqaHanSans-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SpoqaHanSans-Light"/>
              </a:rPr>
              <a:t>추천해드립니다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SpoqaHanSans-Light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82000" y="2120900"/>
            <a:ext cx="3810000" cy="3949700"/>
          </a:xfrm>
          <a:prstGeom prst="rect">
            <a:avLst/>
          </a:prstGeom>
          <a:effectLst>
            <a:outerShdw dir="2700000" dist="0" blurRad="36108">
              <a:srgbClr val="3B3B3B">
                <a:alpha val="42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36000" y="2413000"/>
            <a:ext cx="3302000" cy="289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73000" y="2120900"/>
            <a:ext cx="3810000" cy="3949700"/>
          </a:xfrm>
          <a:prstGeom prst="rect">
            <a:avLst/>
          </a:prstGeom>
          <a:effectLst>
            <a:outerShdw dir="2700000" dist="0" blurRad="36108">
              <a:srgbClr val="3B3B3B">
                <a:alpha val="42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2413000"/>
            <a:ext cx="3302000" cy="289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292600" y="5334000"/>
            <a:ext cx="6350000" cy="25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814300" y="5511800"/>
            <a:ext cx="3327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300" b="true" i="false" u="none" strike="noStrike" spc="100">
                <a:solidFill>
                  <a:srgbClr val="000000">
                    <a:alpha val="50196"/>
                  </a:srgbClr>
                </a:solidFill>
                <a:ea typeface="Special Elite"/>
              </a:rPr>
              <a:t>맑은</a:t>
            </a:r>
            <a:r>
              <a:rPr lang="en-US" sz="1300" b="true" i="false" u="none" strike="noStrike" spc="100">
                <a:solidFill>
                  <a:srgbClr val="000000">
                    <a:alpha val="50196"/>
                  </a:srgbClr>
                </a:solidFill>
                <a:latin typeface="Special Elite"/>
              </a:rPr>
              <a:t> </a:t>
            </a:r>
            <a:r>
              <a:rPr lang="ko-KR" sz="1300" b="true" i="false" u="none" strike="noStrike" spc="100">
                <a:solidFill>
                  <a:srgbClr val="000000">
                    <a:alpha val="50196"/>
                  </a:srgbClr>
                </a:solidFill>
                <a:ea typeface="Special Elite"/>
              </a:rPr>
              <a:t>공기의</a:t>
            </a:r>
            <a:r>
              <a:rPr lang="en-US" sz="1300" b="true" i="false" u="none" strike="noStrike" spc="100">
                <a:solidFill>
                  <a:srgbClr val="000000">
                    <a:alpha val="50196"/>
                  </a:srgbClr>
                </a:solidFill>
                <a:latin typeface="Special Elite"/>
              </a:rPr>
              <a:t> </a:t>
            </a:r>
            <a:r>
              <a:rPr lang="ko-KR" sz="1300" b="true" i="false" u="none" strike="noStrike" spc="100">
                <a:solidFill>
                  <a:srgbClr val="000000">
                    <a:alpha val="50196"/>
                  </a:srgbClr>
                </a:solidFill>
                <a:ea typeface="Special Elite"/>
              </a:rPr>
              <a:t>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23300" y="5511800"/>
            <a:ext cx="3327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300" b="true" i="false" u="none" strike="noStrike">
                <a:solidFill>
                  <a:srgbClr val="000000">
                    <a:alpha val="50196"/>
                  </a:srgbClr>
                </a:solidFill>
                <a:ea typeface="Special Elite"/>
              </a:rPr>
              <a:t>탁</a:t>
            </a:r>
            <a:r>
              <a:rPr lang="en-US" sz="1300" b="true" i="false" u="none" strike="noStrike">
                <a:solidFill>
                  <a:srgbClr val="000000">
                    <a:alpha val="50196"/>
                  </a:srgbClr>
                </a:solidFill>
                <a:latin typeface="Special Elite"/>
              </a:rPr>
              <a:t> </a:t>
            </a:r>
            <a:r>
              <a:rPr lang="ko-KR" sz="1300" b="true" i="false" u="none" strike="noStrike">
                <a:solidFill>
                  <a:srgbClr val="000000">
                    <a:alpha val="50196"/>
                  </a:srgbClr>
                </a:solidFill>
                <a:ea typeface="Special Elite"/>
              </a:rPr>
              <a:t>트인</a:t>
            </a:r>
            <a:r>
              <a:rPr lang="en-US" sz="1300" b="true" i="false" u="none" strike="noStrike">
                <a:solidFill>
                  <a:srgbClr val="000000">
                    <a:alpha val="50196"/>
                  </a:srgbClr>
                </a:solidFill>
                <a:latin typeface="Special Elite"/>
              </a:rPr>
              <a:t> </a:t>
            </a:r>
            <a:r>
              <a:rPr lang="ko-KR" sz="1300" b="true" i="false" u="none" strike="noStrike">
                <a:solidFill>
                  <a:srgbClr val="000000">
                    <a:alpha val="50196"/>
                  </a:srgbClr>
                </a:solidFill>
                <a:ea typeface="Special Elite"/>
              </a:rPr>
              <a:t>시원한</a:t>
            </a:r>
            <a:r>
              <a:rPr lang="en-US" sz="1300" b="true" i="false" u="none" strike="noStrike">
                <a:solidFill>
                  <a:srgbClr val="000000">
                    <a:alpha val="50196"/>
                  </a:srgbClr>
                </a:solidFill>
                <a:latin typeface="Special Elite"/>
              </a:rPr>
              <a:t> </a:t>
            </a:r>
            <a:r>
              <a:rPr lang="ko-KR" sz="1300" b="true" i="false" u="none" strike="noStrike">
                <a:solidFill>
                  <a:srgbClr val="000000">
                    <a:alpha val="50196"/>
                  </a:srgbClr>
                </a:solidFill>
                <a:ea typeface="Special Elite"/>
              </a:rPr>
              <a:t>바다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56600" y="6362700"/>
            <a:ext cx="8064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 spc="-100">
                <a:solidFill>
                  <a:srgbClr val="3B3B3B"/>
                </a:solidFill>
                <a:ea typeface="SpoqaHanSans-Bold"/>
              </a:rPr>
              <a:t>빠르고</a:t>
            </a:r>
            <a:r>
              <a:rPr lang="en-US" sz="24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400" b="false" i="false" u="none" strike="noStrike" spc="-100">
                <a:solidFill>
                  <a:srgbClr val="3B3B3B"/>
                </a:solidFill>
                <a:ea typeface="SpoqaHanSans-Bold"/>
              </a:rPr>
              <a:t>간단하게</a:t>
            </a:r>
            <a:r>
              <a:rPr lang="en-US" sz="24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400" b="false" i="false" u="none" strike="noStrike" spc="-100">
                <a:solidFill>
                  <a:srgbClr val="3B3B3B"/>
                </a:solidFill>
                <a:ea typeface="SpoqaHanSans-Bold"/>
              </a:rPr>
              <a:t>추천받는</a:t>
            </a:r>
            <a:r>
              <a:rPr lang="en-US" sz="2400" b="false" i="false" u="none" strike="noStrike" spc="-100">
                <a:solidFill>
                  <a:srgbClr val="3B3B3B"/>
                </a:solidFill>
                <a:latin typeface="SpoqaHanSans-Bold"/>
              </a:rPr>
              <a:t> SMART TRIP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56600" y="6934200"/>
            <a:ext cx="8051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MBTI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가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J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인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사람도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P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인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사람도</a:t>
            </a:r>
          </a:p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누구나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편하게</a:t>
            </a:r>
            <a:r>
              <a:rPr lang="en-US" sz="1800" b="tru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en-US" sz="1800" b="true" i="false" u="none" strike="noStrike">
                <a:solidFill>
                  <a:srgbClr val="000000"/>
                </a:solidFill>
                <a:latin typeface="SpoqaHanSans-Light"/>
              </a:rPr>
              <a:t>SMART TRIP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이용해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계획을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세우자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!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25000" y="7937500"/>
            <a:ext cx="1790700" cy="533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690100" y="8039100"/>
            <a:ext cx="1473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600" b="false" i="false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false" i="false" u="none" strike="noStrike" spc="-100">
                <a:solidFill>
                  <a:srgbClr val="FFFFFF"/>
                </a:solidFill>
                <a:ea typeface="SpoqaHanSans-Regular"/>
              </a:rPr>
              <a:t>여행</a:t>
            </a:r>
            <a:r>
              <a:rPr lang="en-US" sz="16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600" b="false" i="false" u="none" strike="noStrike" spc="-100">
                <a:solidFill>
                  <a:srgbClr val="FFFFFF"/>
                </a:solidFill>
                <a:ea typeface="SpoqaHanSans-Regular"/>
              </a:rPr>
              <a:t>일정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93500" y="7937500"/>
            <a:ext cx="1790700" cy="533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645900" y="8039100"/>
            <a:ext cx="1473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600" b="false" i="false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false" i="false" u="none" strike="noStrike" spc="-100">
                <a:solidFill>
                  <a:srgbClr val="FFFFFF"/>
                </a:solidFill>
                <a:ea typeface="SpoqaHanSans-Regular"/>
              </a:rPr>
              <a:t>장소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449300" y="7937500"/>
            <a:ext cx="1790700" cy="5334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3614400" y="8039100"/>
            <a:ext cx="1473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600" b="false" i="false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false" i="false" u="none" strike="noStrike" spc="-100">
                <a:solidFill>
                  <a:srgbClr val="FFFFFF"/>
                </a:solidFill>
                <a:ea typeface="SpoqaHanSans-Regular"/>
              </a:rPr>
              <a:t>선호</a:t>
            </a:r>
            <a:r>
              <a:rPr lang="en-US" sz="16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600" b="false" i="false" u="none" strike="noStrike" spc="-100">
                <a:solidFill>
                  <a:srgbClr val="FFFFFF"/>
                </a:solidFill>
                <a:ea typeface="SpoqaHanSans-Regular"/>
              </a:rPr>
              <a:t>스타일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0"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0">
            <a:off x="15963900" y="1816100"/>
            <a:ext cx="1587500" cy="107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69000" y="5334000"/>
            <a:ext cx="63500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92300" y="2044700"/>
            <a:ext cx="6985000" cy="227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7000" b="false" i="false" u="none" strike="noStrike" spc="-700">
                <a:solidFill>
                  <a:srgbClr val="3B3B3B"/>
                </a:solidFill>
                <a:latin typeface="한겨레결체"/>
              </a:rPr>
              <a:t>SMART</a:t>
            </a:r>
          </a:p>
          <a:p>
            <a:pPr algn="l" lvl="0">
              <a:lnSpc>
                <a:spcPct val="95449"/>
              </a:lnSpc>
            </a:pPr>
            <a:r>
              <a:rPr lang="en-US" sz="7000" b="false" i="false" u="none" strike="noStrike" spc="-700">
                <a:solidFill>
                  <a:srgbClr val="3B3B3B"/>
                </a:solidFill>
                <a:latin typeface="한겨레결체"/>
              </a:rPr>
              <a:t>TRIP </a:t>
            </a:r>
            <a:r>
              <a:rPr lang="ko-KR" sz="7000" b="false" i="false" u="none" strike="noStrike" spc="-700">
                <a:solidFill>
                  <a:srgbClr val="3B3B3B"/>
                </a:solidFill>
                <a:ea typeface="한겨레결체"/>
              </a:rPr>
              <a:t>소개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0">
            <a:off x="10083800" y="3378200"/>
            <a:ext cx="64262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0">
            <a:off x="10083800" y="4356100"/>
            <a:ext cx="642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0">
            <a:off x="10096500" y="5334000"/>
            <a:ext cx="6426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0">
            <a:off x="10096500" y="6311900"/>
            <a:ext cx="64262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0">
            <a:off x="10096500" y="7289800"/>
            <a:ext cx="64262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521200" y="2438400"/>
            <a:ext cx="546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THELuxmB"/>
              </a:rPr>
              <a:t>NEW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98100" y="2717800"/>
            <a:ext cx="381000" cy="381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172700" y="2768600"/>
            <a:ext cx="419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THELuxmB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95000" y="2717800"/>
            <a:ext cx="5232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 spc="-100">
                <a:solidFill>
                  <a:srgbClr val="3B3B3B"/>
                </a:solidFill>
                <a:ea typeface="SpoqaHanSans-Light"/>
              </a:rPr>
              <a:t>프로젝트</a:t>
            </a:r>
            <a:r>
              <a:rPr lang="en-US" sz="2000" b="false" i="false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B3B3B"/>
                </a:solidFill>
                <a:ea typeface="SpoqaHanSans-Light"/>
              </a:rPr>
              <a:t>개요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98100" y="3695700"/>
            <a:ext cx="381000" cy="381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172700" y="3733800"/>
            <a:ext cx="419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THELuxmB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95000" y="3683000"/>
            <a:ext cx="5232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 spc="-100">
                <a:solidFill>
                  <a:srgbClr val="3B3B3B"/>
                </a:solidFill>
                <a:ea typeface="SpoqaHanSans-Light"/>
              </a:rPr>
              <a:t>시스템</a:t>
            </a:r>
            <a:r>
              <a:rPr lang="en-US" sz="2000" b="false" i="false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B3B3B"/>
                </a:solidFill>
                <a:ea typeface="SpoqaHanSans-Light"/>
              </a:rPr>
              <a:t>아키텍처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98100" y="4660900"/>
            <a:ext cx="381000" cy="381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172700" y="4711700"/>
            <a:ext cx="419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THELuxmB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95000" y="4660900"/>
            <a:ext cx="5232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 spc="-100">
                <a:solidFill>
                  <a:srgbClr val="3B3B3B"/>
                </a:solidFill>
                <a:latin typeface="SpoqaHanSans-Light"/>
              </a:rPr>
              <a:t>Frontend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98100" y="5638800"/>
            <a:ext cx="381000" cy="381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172700" y="5689600"/>
            <a:ext cx="419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THELuxmB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95000" y="5664200"/>
            <a:ext cx="3492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 spc="-100">
                <a:solidFill>
                  <a:srgbClr val="3B3B3B"/>
                </a:solidFill>
                <a:latin typeface="SpoqaHanSans-Light"/>
              </a:rPr>
              <a:t>Backend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98100" y="6616700"/>
            <a:ext cx="381000" cy="381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172700" y="6667500"/>
            <a:ext cx="419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THELuxmB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95000" y="6616700"/>
            <a:ext cx="5232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 spc="-100">
                <a:solidFill>
                  <a:srgbClr val="3B3B3B"/>
                </a:solidFill>
                <a:latin typeface="SpoqaHanSans-Light"/>
              </a:rPr>
              <a:t>AI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98100" y="7594600"/>
            <a:ext cx="381000" cy="381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172700" y="7645400"/>
            <a:ext cx="419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THELuxmB"/>
              </a:rPr>
              <a:t>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95000" y="7594600"/>
            <a:ext cx="5232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 spc="-100">
                <a:solidFill>
                  <a:srgbClr val="3B3B3B"/>
                </a:solidFill>
                <a:ea typeface="SpoqaHanSans-Light"/>
              </a:rPr>
              <a:t>프로젝트</a:t>
            </a:r>
            <a:r>
              <a:rPr lang="en-US" sz="2000" b="false" i="false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B3B3B"/>
                </a:solidFill>
                <a:ea typeface="SpoqaHanSans-Light"/>
              </a:rPr>
              <a:t>성과</a:t>
            </a:r>
            <a:r>
              <a:rPr lang="en-US" sz="2000" b="false" i="false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2000" b="false" i="false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B3B3B"/>
                </a:solidFill>
                <a:ea typeface="SpoqaHanSans-Light"/>
              </a:rPr>
              <a:t>향후</a:t>
            </a:r>
            <a:r>
              <a:rPr lang="en-US" sz="2000" b="false" i="false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B3B3B"/>
                </a:solidFill>
                <a:ea typeface="SpoqaHanSans-Light"/>
              </a:rPr>
              <a:t>계획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92300" y="4152900"/>
            <a:ext cx="825500" cy="6858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0"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0"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95800" y="1752600"/>
            <a:ext cx="9296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7000" b="false" i="false" u="none" strike="noStrike" spc="-800">
                <a:solidFill>
                  <a:srgbClr val="3B3B3B"/>
                </a:solidFill>
                <a:ea typeface="한겨레결체"/>
              </a:rPr>
              <a:t>프로젝트</a:t>
            </a:r>
            <a:r>
              <a:rPr lang="en-US" sz="7000" b="false" i="false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false" i="false" u="none" strike="noStrike" spc="-800">
                <a:solidFill>
                  <a:srgbClr val="3B3B3B"/>
                </a:solidFill>
                <a:ea typeface="한겨레결체"/>
              </a:rPr>
              <a:t>개요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92300" y="3365500"/>
            <a:ext cx="14490700" cy="711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099300" y="6464300"/>
            <a:ext cx="4102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9575800" y="5143500"/>
            <a:ext cx="6807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1892300" y="5143500"/>
            <a:ext cx="6807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9575800" y="6007100"/>
            <a:ext cx="68072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1892300" y="5994400"/>
            <a:ext cx="68072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9575800" y="6870700"/>
            <a:ext cx="68072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1892300" y="6832600"/>
            <a:ext cx="6807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9715500" y="8521700"/>
            <a:ext cx="68072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2032000" y="8521700"/>
            <a:ext cx="68072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1892300" y="7683500"/>
            <a:ext cx="68072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9575800" y="7658100"/>
            <a:ext cx="68072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413000" y="3492500"/>
            <a:ext cx="13449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SpoqaHanSans-Bold"/>
              </a:rPr>
              <a:t>스마트</a:t>
            </a:r>
            <a:r>
              <a:rPr lang="en-US" sz="2400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SpoqaHanSans-Bold"/>
              </a:rPr>
              <a:t>여행</a:t>
            </a:r>
            <a:r>
              <a:rPr lang="en-US" sz="2400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SpoqaHanSans-Bold"/>
              </a:rPr>
              <a:t>추천</a:t>
            </a:r>
            <a:r>
              <a:rPr lang="en-US" sz="2400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SpoqaHanSans-Bold"/>
              </a:rPr>
              <a:t>웹앱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6900" y="4406900"/>
            <a:ext cx="6858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SMART TRIP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0400" y="4406900"/>
            <a:ext cx="6858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평소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여행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계획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79600" y="54102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정보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3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가지만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입력하고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클릭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59200" y="5499100"/>
            <a:ext cx="241300" cy="177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879600" y="62484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시간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절약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59300" y="6337300"/>
            <a:ext cx="241300" cy="1778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879600" y="70993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맞춤형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일정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제공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00500" y="7188200"/>
            <a:ext cx="241300" cy="1778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879600" y="79375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선호하는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취향에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맞게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추천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16300" y="8026400"/>
            <a:ext cx="241300" cy="1778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9563100" y="54102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일일이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검색해보고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리뷰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봐야함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63100" y="62484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시간이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오래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걸림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63100" y="70993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여러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페이지에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걸쳐서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봐야함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04600" y="5486400"/>
            <a:ext cx="177800" cy="177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26900" y="6350000"/>
            <a:ext cx="177800" cy="177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290300" y="7175500"/>
            <a:ext cx="177800" cy="177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03100" y="8013700"/>
            <a:ext cx="177800" cy="1778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02800" y="7937500"/>
            <a:ext cx="684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정보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과부하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56800" y="1638300"/>
            <a:ext cx="3975100" cy="638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0">
            <a:off x="4470400" y="1676400"/>
            <a:ext cx="2413000" cy="241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 rot="0">
            <a:off x="6337300" y="2247900"/>
            <a:ext cx="1587500" cy="1079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92300" y="2032000"/>
            <a:ext cx="4902200" cy="227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 spc="-800">
                <a:solidFill>
                  <a:srgbClr val="3B3B3B"/>
                </a:solidFill>
                <a:ea typeface="한겨레결체"/>
              </a:rPr>
              <a:t>시스템</a:t>
            </a:r>
          </a:p>
          <a:p>
            <a:pPr algn="l" lvl="0">
              <a:lnSpc>
                <a:spcPct val="95449"/>
              </a:lnSpc>
            </a:pPr>
            <a:r>
              <a:rPr lang="ko-KR" sz="7000" b="false" i="false" u="none" strike="noStrike" spc="-800">
                <a:solidFill>
                  <a:srgbClr val="3B3B3B"/>
                </a:solidFill>
                <a:ea typeface="한겨레결체"/>
              </a:rPr>
              <a:t>아키텍처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92300" y="4305300"/>
            <a:ext cx="825500" cy="685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92300" y="7810500"/>
            <a:ext cx="4775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000" b="true" i="false" u="sng" strike="noStrike" spc="-100">
                <a:solidFill>
                  <a:srgbClr val="3B3B3B"/>
                </a:solidFill>
                <a:ea typeface="SpoqaHanSans-Light"/>
              </a:rPr>
              <a:t>로그인</a:t>
            </a:r>
            <a:r>
              <a:rPr lang="en-US" sz="2000" b="true" i="false" u="sng" strike="noStrike" spc="-100">
                <a:solidFill>
                  <a:srgbClr val="3B3B3B"/>
                </a:solidFill>
                <a:latin typeface="SpoqaHanSans-Light"/>
              </a:rPr>
              <a:t>/ </a:t>
            </a:r>
            <a:r>
              <a:rPr lang="ko-KR" sz="2000" b="true" i="false" u="sng" strike="noStrike" spc="-100">
                <a:solidFill>
                  <a:srgbClr val="3B3B3B"/>
                </a:solidFill>
                <a:ea typeface="SpoqaHanSans-Light"/>
              </a:rPr>
              <a:t>회원가입</a:t>
            </a:r>
            <a:r>
              <a:rPr lang="en-US" sz="2000" b="true" i="false" u="sng" strike="noStrike" spc="-100">
                <a:solidFill>
                  <a:srgbClr val="3B3B3B"/>
                </a:solidFill>
                <a:latin typeface="SpoqaHanSans-Light"/>
              </a:rPr>
              <a:t> -&gt; </a:t>
            </a:r>
            <a:r>
              <a:rPr lang="ko-KR" sz="2000" b="true" i="false" u="sng" strike="noStrike" spc="-100">
                <a:solidFill>
                  <a:srgbClr val="3B3B3B"/>
                </a:solidFill>
                <a:ea typeface="SpoqaHanSans-Light"/>
              </a:rPr>
              <a:t>정보</a:t>
            </a:r>
            <a:r>
              <a:rPr lang="en-US" sz="2000" b="true" i="false" u="sng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true" i="false" u="sng" strike="noStrike" spc="-100">
                <a:solidFill>
                  <a:srgbClr val="3B3B3B"/>
                </a:solidFill>
                <a:ea typeface="SpoqaHanSans-Light"/>
              </a:rPr>
              <a:t>입력</a:t>
            </a:r>
            <a:r>
              <a:rPr lang="en-US" sz="2000" b="true" i="false" u="sng" strike="noStrike" spc="-100">
                <a:solidFill>
                  <a:srgbClr val="3B3B3B"/>
                </a:solidFill>
                <a:latin typeface="SpoqaHanSans-Light"/>
              </a:rPr>
              <a:t> -&gt; </a:t>
            </a:r>
            <a:r>
              <a:rPr lang="ko-KR" sz="2000" b="true" i="false" u="sng" strike="noStrike" spc="-100">
                <a:solidFill>
                  <a:srgbClr val="3B3B3B"/>
                </a:solidFill>
                <a:ea typeface="SpoqaHanSans-Light"/>
              </a:rPr>
              <a:t>일정</a:t>
            </a:r>
            <a:r>
              <a:rPr lang="en-US" sz="2000" b="true" i="false" u="sng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true" i="false" u="sng" strike="noStrike" spc="-100">
                <a:solidFill>
                  <a:srgbClr val="3B3B3B"/>
                </a:solidFill>
                <a:ea typeface="SpoqaHanSans-Light"/>
              </a:rPr>
              <a:t>추천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92600" y="5334000"/>
            <a:ext cx="6350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69300" y="5549900"/>
            <a:ext cx="2044700" cy="204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32900" y="7404100"/>
            <a:ext cx="355600" cy="355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220200" y="7454900"/>
            <a:ext cx="38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THELuxmB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56600" y="7785100"/>
            <a:ext cx="20955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900" b="false" i="false" u="none" strike="noStrike" spc="-100">
                <a:solidFill>
                  <a:srgbClr val="3B3B3B"/>
                </a:solidFill>
                <a:latin typeface="SpoqaHanSans-Bold"/>
              </a:rPr>
              <a:t>GOOGLE GENERATIVE AI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56600" y="8534400"/>
            <a:ext cx="2095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일정</a:t>
            </a:r>
            <a:r>
              <a:rPr lang="en-US" sz="17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추천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42700" y="5549900"/>
            <a:ext cx="2044700" cy="2044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06300" y="7404100"/>
            <a:ext cx="355600" cy="355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293600" y="7454900"/>
            <a:ext cx="38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THELuxmB"/>
              </a:rPr>
              <a:t>4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94700" y="2171700"/>
            <a:ext cx="2044700" cy="2044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32900" y="4025900"/>
            <a:ext cx="355600" cy="355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220200" y="4076700"/>
            <a:ext cx="38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THELuxmB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56600" y="4470400"/>
            <a:ext cx="2095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900" b="false" i="false" u="none" strike="noStrike" spc="-100">
                <a:solidFill>
                  <a:srgbClr val="3B3B3B"/>
                </a:solidFill>
                <a:latin typeface="SpoqaHanSans-Bold"/>
              </a:rPr>
              <a:t>CLIENT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56600" y="4838700"/>
            <a:ext cx="2095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정보</a:t>
            </a:r>
            <a:r>
              <a:rPr lang="en-US" sz="17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입력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468100" y="2171700"/>
            <a:ext cx="2044700" cy="2044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06300" y="4025900"/>
            <a:ext cx="355600" cy="355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293600" y="4076700"/>
            <a:ext cx="38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THELuxmB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42700" y="4470400"/>
            <a:ext cx="2095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900" b="false" i="false" u="none" strike="noStrike" spc="-100">
                <a:solidFill>
                  <a:srgbClr val="3B3B3B"/>
                </a:solidFill>
                <a:latin typeface="SpoqaHanSans-Bold"/>
              </a:rPr>
              <a:t>REACT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42700" y="4838700"/>
            <a:ext cx="2095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700" b="false" i="false" u="none" strike="noStrike">
                <a:solidFill>
                  <a:srgbClr val="3B3B3B"/>
                </a:solidFill>
                <a:latin typeface="SpoqaHanSans-Light"/>
              </a:rPr>
              <a:t>SPRING BOOT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에</a:t>
            </a:r>
            <a:r>
              <a:rPr lang="en-US" sz="17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요청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42700" y="7835900"/>
            <a:ext cx="2095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900" b="false" i="false" u="none" strike="noStrike" spc="-100">
                <a:solidFill>
                  <a:srgbClr val="3B3B3B"/>
                </a:solidFill>
                <a:latin typeface="SpoqaHanSans-Bold"/>
              </a:rPr>
              <a:t>FASTAPI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42700" y="8216900"/>
            <a:ext cx="2095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700" b="false" i="false" u="none" strike="noStrike">
                <a:solidFill>
                  <a:srgbClr val="3B3B3B"/>
                </a:solidFill>
                <a:latin typeface="SpoqaHanSans-Light"/>
              </a:rPr>
              <a:t>AI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모델</a:t>
            </a:r>
            <a:r>
              <a:rPr lang="en-US" sz="17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호출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338300" y="3860800"/>
            <a:ext cx="2044700" cy="2044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76500" y="5715000"/>
            <a:ext cx="355600" cy="3556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5163800" y="5765800"/>
            <a:ext cx="38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THELuxmB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12900" y="6146800"/>
            <a:ext cx="2095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900" b="false" i="false" u="none" strike="noStrike" spc="-100">
                <a:solidFill>
                  <a:srgbClr val="3B3B3B"/>
                </a:solidFill>
                <a:latin typeface="SpoqaHanSans-Bold"/>
              </a:rPr>
              <a:t>SPRING BOOT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312900" y="6464300"/>
            <a:ext cx="2095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700" b="false" i="false" u="none" strike="noStrike">
                <a:solidFill>
                  <a:srgbClr val="3B3B3B"/>
                </a:solidFill>
                <a:latin typeface="SpoqaHanSans-Light"/>
              </a:rPr>
              <a:t>FASTAPI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에</a:t>
            </a:r>
            <a:r>
              <a:rPr lang="en-US" sz="17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요청하여</a:t>
            </a:r>
            <a:r>
              <a:rPr lang="en-US" sz="1700" b="false" i="false" u="none" strike="noStrike">
                <a:solidFill>
                  <a:srgbClr val="3B3B3B"/>
                </a:solidFill>
                <a:latin typeface="SpoqaHanSans-Light"/>
              </a:rPr>
              <a:t> AI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일정</a:t>
            </a:r>
            <a:r>
              <a:rPr lang="en-US" sz="17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false" i="false" u="none" strike="noStrike">
                <a:solidFill>
                  <a:srgbClr val="3B3B3B"/>
                </a:solidFill>
                <a:ea typeface="SpoqaHanSans-Light"/>
              </a:rPr>
              <a:t>생성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0"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0"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95800" y="1752600"/>
            <a:ext cx="9296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7000" b="false" i="false" u="none" strike="noStrike" spc="-800">
                <a:solidFill>
                  <a:srgbClr val="3B3B3B"/>
                </a:solidFill>
                <a:latin typeface="한겨레결체"/>
              </a:rPr>
              <a:t>Front-end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92300" y="3340100"/>
            <a:ext cx="6718300" cy="3860800"/>
          </a:xfrm>
          <a:prstGeom prst="rect">
            <a:avLst/>
          </a:prstGeom>
          <a:effectLst>
            <a:outerShdw dir="2700000" dist="0" blurRad="37055">
              <a:srgbClr val="3B3B3B">
                <a:alpha val="42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71700" y="3619500"/>
            <a:ext cx="6159500" cy="2857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848100" y="6692900"/>
            <a:ext cx="28067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true" i="false" u="none" strike="noStrike" spc="100">
                <a:solidFill>
                  <a:srgbClr val="000000">
                    <a:alpha val="50196"/>
                  </a:srgbClr>
                </a:solidFill>
                <a:latin typeface="Special Elite"/>
              </a:rPr>
              <a:t>MAIN PAGE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553200" y="5918200"/>
            <a:ext cx="51816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66900" y="7747000"/>
            <a:ext cx="67691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B3B3B"/>
                </a:solidFill>
                <a:ea typeface="SpoqaHanSans-Bold"/>
              </a:rPr>
              <a:t>기술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Bold"/>
              </a:rPr>
              <a:t>스택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Bold"/>
              </a:rPr>
              <a:t> (FRONTEND)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B3B3B"/>
                </a:solidFill>
                <a:latin typeface="SpoqaHanSans-Bold"/>
              </a:rPr>
              <a:t>REACT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67900" y="38862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회원가입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및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로그인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80600" y="4305300"/>
            <a:ext cx="65405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SIGNUPPAGE.JSX →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회원가입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폼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구현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API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연동</a:t>
            </a:r>
          </a:p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LOGINPAGE.JSX →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로그인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API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연동</a:t>
            </a:r>
          </a:p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AUTHCONTEXT.JS → USECONTEXT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로그인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상태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전역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관리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67900" y="57658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프로필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조회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(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사용자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정보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확인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80600" y="6159500"/>
            <a:ext cx="6540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로그인한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사용자의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프로필을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API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통해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가져옴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67900" y="69596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여행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추천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결과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페이지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80600" y="7366000"/>
            <a:ext cx="6540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AI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가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생성한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일정을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카드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형식으로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표시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04400" y="2781300"/>
            <a:ext cx="6718300" cy="3860800"/>
          </a:xfrm>
          <a:prstGeom prst="rect">
            <a:avLst/>
          </a:prstGeom>
          <a:effectLst>
            <a:outerShdw dir="2700000" dist="0" blurRad="37055">
              <a:srgbClr val="3B3B3B">
                <a:alpha val="42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91200" y="5892800"/>
            <a:ext cx="6718300" cy="3860800"/>
          </a:xfrm>
          <a:prstGeom prst="rect">
            <a:avLst/>
          </a:prstGeom>
          <a:effectLst>
            <a:outerShdw dir="2700000" dist="0" blurRad="37055">
              <a:srgbClr val="3B3B3B">
                <a:alpha val="42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1800" y="2971800"/>
            <a:ext cx="6743700" cy="3797300"/>
          </a:xfrm>
          <a:prstGeom prst="rect">
            <a:avLst/>
          </a:prstGeom>
          <a:effectLst>
            <a:outerShdw dir="2700000" dist="0" blurRad="35869">
              <a:srgbClr val="3B3B3B">
                <a:alpha val="42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 rot="0"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 rot="0">
            <a:off x="15963900" y="1816100"/>
            <a:ext cx="1587500" cy="107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81200" y="3238500"/>
            <a:ext cx="6172200" cy="279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45200" y="6413500"/>
            <a:ext cx="6172200" cy="281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83800" y="3035300"/>
            <a:ext cx="6172200" cy="271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3000000">
            <a:off x="5105400" y="6413500"/>
            <a:ext cx="393700" cy="116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3260000">
            <a:off x="12992100" y="6413500"/>
            <a:ext cx="393700" cy="1168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495800" y="1752600"/>
            <a:ext cx="9296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7000" b="false" i="false" u="none" strike="noStrike" spc="-800">
                <a:solidFill>
                  <a:srgbClr val="3B3B3B"/>
                </a:solidFill>
                <a:latin typeface="한겨레결체"/>
              </a:rPr>
              <a:t>Front-end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0"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0"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95800" y="1752600"/>
            <a:ext cx="9296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7000" b="false" i="false" u="none" strike="noStrike" spc="-800">
                <a:solidFill>
                  <a:srgbClr val="3B3B3B"/>
                </a:solidFill>
                <a:latin typeface="한겨레결체"/>
              </a:rPr>
              <a:t>Back-end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53200" y="5918200"/>
            <a:ext cx="5181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0">
            <a:off x="1524000" y="2844800"/>
            <a:ext cx="6515100" cy="71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0">
            <a:off x="10274300" y="2895600"/>
            <a:ext cx="6515100" cy="711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24000" y="66802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사용자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인증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및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권한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4000" y="7099300"/>
            <a:ext cx="65405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JWT (JSON WEB TOKEN)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사용하여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사용자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인증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권한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관리를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수행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4000" y="83820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API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문서화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(SWAGGER)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8600" y="39116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사용자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입력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기반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여행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계획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9400" y="4356100"/>
            <a:ext cx="6540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여행지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,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선호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(EX.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감성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카페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,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맛집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,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액티비티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),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기간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등을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입력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8600" y="50038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AI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기반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장소</a:t>
            </a: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 spc="-100">
                <a:solidFill>
                  <a:srgbClr val="3B3B3B"/>
                </a:solidFill>
                <a:ea typeface="SpoqaHanSans-Bold"/>
              </a:rPr>
              <a:t>추천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24000" y="5422900"/>
            <a:ext cx="65405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입력된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정보를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바탕으로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AI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서버에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요청하여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계획에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맞는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장소를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추천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48900" y="61214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MYSQL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48900" y="6515100"/>
            <a:ext cx="6540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일정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사용자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데이터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저장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48900" y="72263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 RESTTEMPLATE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23500" y="39878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SPRING BOOT (JAVA)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74300" y="4381500"/>
            <a:ext cx="6540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RESTFUL API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서버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개발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23500" y="50800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SPRING SECURITY &amp; JWT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48900" y="5461000"/>
            <a:ext cx="6540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사용자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인증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보안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23500" y="7594600"/>
            <a:ext cx="6540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AI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서버와의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HTTP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요청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처리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61600" y="8191500"/>
            <a:ext cx="654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B3B3B"/>
                </a:solidFill>
                <a:latin typeface="SpoqaHanSans-Bold"/>
              </a:rPr>
              <a:t>AWS EC2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36200" y="8559800"/>
            <a:ext cx="6540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클라우드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서버</a:t>
            </a:r>
            <a:r>
              <a:rPr lang="en-US" sz="1800" b="false" i="false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poqaHanSans-Light"/>
              </a:rPr>
              <a:t>환경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38600" y="2959100"/>
            <a:ext cx="1562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주요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기능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74600" y="2959100"/>
            <a:ext cx="1562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스택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0">
            <a:off x="520700" y="533400"/>
            <a:ext cx="17233900" cy="9220200"/>
          </a:xfrm>
          <a:prstGeom prst="rect">
            <a:avLst/>
          </a:prstGeom>
          <a:effectLst>
            <a:outerShdw dir="2700000" dist="0" blurRad="423768">
              <a:srgbClr val="3B3B3B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0"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0">
            <a:off x="15963900" y="1816100"/>
            <a:ext cx="1587500" cy="107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92300" y="3365500"/>
            <a:ext cx="6959600" cy="711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95500" y="3492500"/>
            <a:ext cx="6565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회원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가입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 API (POST /API/USERS/REGISTER)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36100" y="3352800"/>
            <a:ext cx="6959600" cy="71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53200" y="5918200"/>
            <a:ext cx="51816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626600" y="3492500"/>
            <a:ext cx="6565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AI </a:t>
            </a: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여행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일정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false" i="false" u="none" strike="noStrike">
                <a:solidFill>
                  <a:srgbClr val="3B3B3B"/>
                </a:solidFill>
                <a:ea typeface="SpoqaHanSans-Bold"/>
              </a:rPr>
              <a:t>추천</a:t>
            </a:r>
            <a:r>
              <a:rPr lang="en-US" sz="2200" b="false" i="false" u="none" strike="noStrike">
                <a:solidFill>
                  <a:srgbClr val="3B3B3B"/>
                </a:solidFill>
                <a:latin typeface="SpoqaHanSans-Bold"/>
              </a:rPr>
              <a:t> API (POST /API/RECOMMEND)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2000" y="4318000"/>
            <a:ext cx="6858000" cy="320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사용자가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회원가입을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진행하며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,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이메일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,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비밀번호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,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생년월일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,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성별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정보를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입력합니다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입력된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데이터는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USERSERVICE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를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통해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USERREPOSITORY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에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저장됩니다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비밀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번호는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 BCRYPTPASSWORDENCODER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를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사용하여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암호화됩니다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6900" y="4343400"/>
            <a:ext cx="6858000" cy="441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사용자가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입력한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여행지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,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여행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기간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,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선호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카테고리를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기반으로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 AI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서버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(FASTAPI)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에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요청을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보냅니다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RESTTEMPLATE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을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사용하여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AI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서버에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HTTP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요청을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전송합니다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AI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서버는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  GOOGLE GEMINI API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를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이용하여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일정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추천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결과를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반환합니다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백엔드는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응답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데이터를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TRAVELPLAN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엔터티로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변환하여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데이터베이스에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저장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후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클라이언트에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B3B3B"/>
                </a:solidFill>
                <a:ea typeface="SpoqaHanSans-Regular"/>
              </a:rPr>
              <a:t>반환합니다</a:t>
            </a:r>
            <a:r>
              <a:rPr lang="en-US" sz="2000" b="false" i="false" u="none" strike="noStrike">
                <a:solidFill>
                  <a:srgbClr val="3B3B3B"/>
                </a:solidFill>
                <a:latin typeface="SpoqaHanSans-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95800" y="1752600"/>
            <a:ext cx="9296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7000" b="false" i="false" u="none" strike="noStrike" spc="-800">
                <a:solidFill>
                  <a:srgbClr val="3B3B3B"/>
                </a:solidFill>
                <a:latin typeface="한겨레결체"/>
              </a:rPr>
              <a:t>Back-end </a:t>
            </a:r>
            <a:r>
              <a:rPr lang="ko-KR" sz="7000" b="false" i="false" u="none" strike="noStrike" spc="-800">
                <a:solidFill>
                  <a:srgbClr val="3B3B3B"/>
                </a:solidFill>
                <a:ea typeface="한겨레결체"/>
              </a:rPr>
              <a:t>주요</a:t>
            </a:r>
            <a:r>
              <a:rPr lang="en-US" sz="7000" b="false" i="false" u="none" strike="noStrike" spc="-800">
                <a:solidFill>
                  <a:srgbClr val="3B3B3B"/>
                </a:solidFill>
                <a:latin typeface="한겨레결체"/>
              </a:rPr>
              <a:t> API </a:t>
            </a:r>
            <a:r>
              <a:rPr lang="ko-KR" sz="7000" b="false" i="false" u="none" strike="noStrike" spc="-800">
                <a:solidFill>
                  <a:srgbClr val="3B3B3B"/>
                </a:solidFill>
                <a:ea typeface="한겨레결체"/>
              </a:rPr>
              <a:t>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923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WINTER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18400" y="1193800"/>
            <a:ext cx="325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3B3B3B"/>
                </a:solidFill>
                <a:latin typeface="THELuxmM"/>
              </a:rPr>
              <a:t>SMART TRIP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7200" y="1270000"/>
            <a:ext cx="3238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3B3B3B"/>
                </a:solidFill>
                <a:latin typeface="THELuxmR"/>
              </a:rPr>
              <a:t>GDGOC-SCHU TEAM2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